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Unbounded"/>
      <p:regular r:id="rId18"/>
    </p:embeddedFont>
    <p:embeddedFont>
      <p:font typeface="Unbounded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  <p:embeddedFont>
      <p:font typeface="Cabin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Uncovering insights from transactional data to guide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7567"/>
            <a:ext cx="95632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670334"/>
            <a:ext cx="4158734" cy="2092166"/>
          </a:xfrm>
          <a:prstGeom prst="roundRect">
            <a:avLst>
              <a:gd name="adj" fmla="val 27460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909649"/>
            <a:ext cx="34303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40518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Promote exclusive benefits to increase subscriber base.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670334"/>
            <a:ext cx="4158734" cy="2092166"/>
          </a:xfrm>
          <a:prstGeom prst="roundRect">
            <a:avLst>
              <a:gd name="adj" fmla="val 27460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5475089" y="2909649"/>
            <a:ext cx="30089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3405188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Reward repeat buyers to foster loyalty and retention.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670334"/>
            <a:ext cx="4158853" cy="2092166"/>
          </a:xfrm>
          <a:prstGeom prst="roundRect">
            <a:avLst>
              <a:gd name="adj" fmla="val 27460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9873139" y="2909649"/>
            <a:ext cx="36802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3757136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 sales boosts with margin control for profitability.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001816"/>
            <a:ext cx="6357818" cy="1740218"/>
          </a:xfrm>
          <a:prstGeom prst="roundRect">
            <a:avLst>
              <a:gd name="adj" fmla="val 33014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1077039" y="5241131"/>
            <a:ext cx="32908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039" y="5736669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Highlight top-rated and best-selling products in marketing campaigns.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5001816"/>
            <a:ext cx="6357818" cy="1740218"/>
          </a:xfrm>
          <a:prstGeom prst="roundRect">
            <a:avLst>
              <a:gd name="adj" fmla="val 33014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674173" y="5241131"/>
            <a:ext cx="33266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74173" y="5736669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efforts on high-revenue age groups and express-shipping users.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9273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181463"/>
            <a:ext cx="8216265" cy="49296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3006447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analyzes customer shopping behavior using transactional data from 3,900 purchases across various product categories.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645491" y="4753928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goal is to uncover insights into spending patterns, customer segments, product preferences, and subscription behavior.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25247"/>
            <a:ext cx="62337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088237"/>
            <a:ext cx="7468553" cy="1418153"/>
          </a:xfrm>
          <a:prstGeom prst="roundRect">
            <a:avLst>
              <a:gd name="adj" fmla="val 10317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93644" y="2088237"/>
            <a:ext cx="121920" cy="1418153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6685359" y="23580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Volume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85359" y="2853571"/>
            <a:ext cx="68375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3,900 rows and 18 columns of transactional data.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3745706"/>
            <a:ext cx="7468553" cy="1801177"/>
          </a:xfrm>
          <a:prstGeom prst="roundRect">
            <a:avLst>
              <a:gd name="adj" fmla="val 8123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93644" y="3745706"/>
            <a:ext cx="121920" cy="1801177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6685359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85359" y="4511040"/>
            <a:ext cx="68375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Demographics, purchase details, shopping behavior (discounts, reviews, shipping).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86199"/>
            <a:ext cx="7468553" cy="1418153"/>
          </a:xfrm>
          <a:prstGeom prst="roundRect">
            <a:avLst>
              <a:gd name="adj" fmla="val 10317"/>
            </a:avLst>
          </a:prstGeom>
          <a:solidFill>
            <a:srgbClr val="112836"/>
          </a:solidFill>
          <a:ln w="30480">
            <a:solidFill>
              <a:srgbClr val="49606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93644" y="5786199"/>
            <a:ext cx="121920" cy="1418153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6685359" y="60559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85359" y="6551533"/>
            <a:ext cx="68375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37 values in the "Review Rating" column were identified.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0803"/>
            <a:ext cx="116677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Exploratory Data Analysis (Python)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89177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began with data preparation and cleaning in Python, ensuring data quality for analysis.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53633"/>
            <a:ext cx="4154686" cy="383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Loading: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Imported dataset using `pandas`.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Initial Exploration: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Used `df.info()` and `.describe()` for structure and statistics.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Missing Data Handling: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Imputed missing "Review Rating" values using median.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Column Standardization: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Renamed columns to snake case for readability.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3912" y="2181344"/>
            <a:ext cx="8216265" cy="49296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751" y="724138"/>
            <a:ext cx="7800499" cy="1128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Engineering &amp; Integration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71751" y="2083832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1751" y="2387203"/>
            <a:ext cx="780049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671751" y="2528888"/>
            <a:ext cx="266950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Age Group Creation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1751" y="2903339"/>
            <a:ext cx="780049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Binned customer ages into distinct age groups.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1751" y="3477697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1751" y="3781068"/>
            <a:ext cx="780049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671751" y="3922752"/>
            <a:ext cx="2757488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Purchase Frequency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71751" y="4297204"/>
            <a:ext cx="780049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Derived `purchase_frequency_days` from purchase data.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1751" y="487156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751" y="5174932"/>
            <a:ext cx="780049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671751" y="5316617"/>
            <a:ext cx="2423874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Consistency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71751" y="5691068"/>
            <a:ext cx="780049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Dropped redundant `promo_code_used` column.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71751" y="6265426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1751" y="6568797"/>
            <a:ext cx="780049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Text 15"/>
          <p:cNvSpPr/>
          <p:nvPr/>
        </p:nvSpPr>
        <p:spPr>
          <a:xfrm>
            <a:off x="671751" y="6710482"/>
            <a:ext cx="2912150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71751" y="7084933"/>
            <a:ext cx="7800499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Loaded cleaned data into PostgreSQL for SQL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9273"/>
            <a:ext cx="81654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Analysis using SQL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80749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Structured analysis in PostgreSQL answered key business questions: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162181"/>
            <a:ext cx="4154686" cy="383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Revenue by Gender: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Male customers generated $157,890, females $75,191.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High-Spending Discount Users: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Identified 839 customers.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5 Products by Rating: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Gloves (3.86), Sandals (3.84), Boots (3.82), Hat (3.80), Skirt (3.78).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Shipping Type Comparison: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Express shipping had higher average purchase ($60.48) than Standard ($58.46).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3912" y="2181463"/>
            <a:ext cx="8216265" cy="49296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386" y="1246703"/>
            <a:ext cx="7921228" cy="1027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Subscription &amp; Segmentation Insights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11386" y="2465308"/>
            <a:ext cx="2555438" cy="2814399"/>
          </a:xfrm>
          <a:prstGeom prst="roundRect">
            <a:avLst>
              <a:gd name="adj" fmla="val 1025"/>
            </a:avLst>
          </a:prstGeom>
          <a:solidFill>
            <a:srgbClr val="304755"/>
          </a:solidFill>
          <a:ln/>
        </p:spPr>
      </p:sp>
      <p:sp>
        <p:nvSpPr>
          <p:cNvPr id="5" name="Shape 2"/>
          <p:cNvSpPr/>
          <p:nvPr/>
        </p:nvSpPr>
        <p:spPr>
          <a:xfrm>
            <a:off x="786051" y="2639973"/>
            <a:ext cx="523994" cy="523994"/>
          </a:xfrm>
          <a:prstGeom prst="roundRect">
            <a:avLst>
              <a:gd name="adj" fmla="val 17448836"/>
            </a:avLst>
          </a:prstGeom>
          <a:solidFill>
            <a:srgbClr val="0A988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116" y="2784038"/>
            <a:ext cx="235744" cy="235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6051" y="3291364"/>
            <a:ext cx="2206109" cy="51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Subscribers vs. Non-Subscribers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86051" y="3881438"/>
            <a:ext cx="2206109" cy="725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Subscribers: 1053 customers, avg spend $59.49, total revenue $62,645.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3294221" y="2465308"/>
            <a:ext cx="2555438" cy="2814399"/>
          </a:xfrm>
          <a:prstGeom prst="roundRect">
            <a:avLst>
              <a:gd name="adj" fmla="val 1025"/>
            </a:avLst>
          </a:prstGeom>
          <a:solidFill>
            <a:srgbClr val="304755"/>
          </a:solidFill>
          <a:ln/>
        </p:spPr>
      </p:sp>
      <p:sp>
        <p:nvSpPr>
          <p:cNvPr id="10" name="Shape 6"/>
          <p:cNvSpPr/>
          <p:nvPr/>
        </p:nvSpPr>
        <p:spPr>
          <a:xfrm>
            <a:off x="3468886" y="2639973"/>
            <a:ext cx="523994" cy="523994"/>
          </a:xfrm>
          <a:prstGeom prst="roundRect">
            <a:avLst>
              <a:gd name="adj" fmla="val 17448836"/>
            </a:avLst>
          </a:prstGeom>
          <a:solidFill>
            <a:srgbClr val="0A988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2952" y="2784038"/>
            <a:ext cx="235744" cy="2357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468886" y="3291364"/>
            <a:ext cx="2206109" cy="770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Discount-Dependent Products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3468886" y="4138255"/>
            <a:ext cx="2206109" cy="966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Hat (50%), Sneakers (49.66%), Coat (49.07%), Sweater (48.17%), Pants (47.37%).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5977057" y="2465308"/>
            <a:ext cx="2555558" cy="2814399"/>
          </a:xfrm>
          <a:prstGeom prst="roundRect">
            <a:avLst>
              <a:gd name="adj" fmla="val 1025"/>
            </a:avLst>
          </a:prstGeom>
          <a:solidFill>
            <a:srgbClr val="304755"/>
          </a:solidFill>
          <a:ln/>
        </p:spPr>
      </p:sp>
      <p:sp>
        <p:nvSpPr>
          <p:cNvPr id="15" name="Shape 10"/>
          <p:cNvSpPr/>
          <p:nvPr/>
        </p:nvSpPr>
        <p:spPr>
          <a:xfrm>
            <a:off x="6151721" y="2639973"/>
            <a:ext cx="523994" cy="523994"/>
          </a:xfrm>
          <a:prstGeom prst="roundRect">
            <a:avLst>
              <a:gd name="adj" fmla="val 17448836"/>
            </a:avLst>
          </a:prstGeom>
          <a:solidFill>
            <a:srgbClr val="0A988B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5787" y="2784038"/>
            <a:ext cx="235744" cy="23574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51721" y="3291364"/>
            <a:ext cx="2206228" cy="513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Segmentation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151721" y="3881438"/>
            <a:ext cx="2206228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Loyal (3116), Returning (701), New (83).</a:t>
            </a:r>
            <a:endParaRPr lang="en-US" sz="1350" dirty="0"/>
          </a:p>
        </p:txBody>
      </p:sp>
      <p:sp>
        <p:nvSpPr>
          <p:cNvPr id="19" name="Shape 13"/>
          <p:cNvSpPr/>
          <p:nvPr/>
        </p:nvSpPr>
        <p:spPr>
          <a:xfrm>
            <a:off x="611386" y="5407104"/>
            <a:ext cx="7921228" cy="1575673"/>
          </a:xfrm>
          <a:prstGeom prst="roundRect">
            <a:avLst>
              <a:gd name="adj" fmla="val 1663"/>
            </a:avLst>
          </a:prstGeom>
          <a:solidFill>
            <a:srgbClr val="304755"/>
          </a:solidFill>
          <a:ln/>
        </p:spPr>
      </p:sp>
      <p:sp>
        <p:nvSpPr>
          <p:cNvPr id="20" name="Shape 14"/>
          <p:cNvSpPr/>
          <p:nvPr/>
        </p:nvSpPr>
        <p:spPr>
          <a:xfrm>
            <a:off x="786051" y="5581769"/>
            <a:ext cx="523994" cy="523994"/>
          </a:xfrm>
          <a:prstGeom prst="roundRect">
            <a:avLst>
              <a:gd name="adj" fmla="val 17448836"/>
            </a:avLst>
          </a:prstGeom>
          <a:solidFill>
            <a:srgbClr val="0A988B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116" y="5725835"/>
            <a:ext cx="235744" cy="23574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86051" y="6233160"/>
            <a:ext cx="3784044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Repeat Buyers &amp; Subscriptions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786051" y="6566416"/>
            <a:ext cx="7571899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958 repeat buyers are subscribers, 2518 are not.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4375"/>
            <a:ext cx="103352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&amp; Revenue Breakdown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60896"/>
            <a:ext cx="41546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04109"/>
            <a:ext cx="4154686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Accessories: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Jewelry, Sunglasses, Belt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Clothing: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Blouse, Pants, Shirt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Footwear: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Sandals, Shoes, Sneakers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Outerwear: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Jacket, Coat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3912" y="2046565"/>
            <a:ext cx="8216265" cy="46010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83912" y="6665655"/>
            <a:ext cx="82162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Revenue by Age Group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02969"/>
            <a:ext cx="106495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Interactive Power BI Dashboard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85617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3.9K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1488996" y="50745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55776" y="3985617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$59.76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5907048" y="50745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73828" y="3985617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3.75</a:t>
            </a:r>
            <a:endParaRPr lang="en-US" sz="6200" dirty="0"/>
          </a:p>
        </p:txBody>
      </p:sp>
      <p:sp>
        <p:nvSpPr>
          <p:cNvPr id="8" name="Text 6"/>
          <p:cNvSpPr/>
          <p:nvPr/>
        </p:nvSpPr>
        <p:spPr>
          <a:xfrm>
            <a:off x="10325100" y="50745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Avg. Review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2026-02-03T13:17:46Z</dcterms:created>
  <dcterms:modified xsi:type="dcterms:W3CDTF">2026-02-03T13:17:46Z</dcterms:modified>
</cp:coreProperties>
</file>